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144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77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6925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1363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903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931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0735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517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8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814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583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158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18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00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990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369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3681-9340-4BCA-BB40-A47687ECA44E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07A943-42E1-4B68-81C4-B35221345B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257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18289-87DA-5A87-AF9A-DA785924A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19100" y="723900"/>
            <a:ext cx="10274300" cy="2641601"/>
          </a:xfrm>
        </p:spPr>
        <p:txBody>
          <a:bodyPr>
            <a:normAutofit/>
          </a:bodyPr>
          <a:lstStyle/>
          <a:p>
            <a:r>
              <a:rPr lang="es-MX" b="1" dirty="0"/>
              <a:t>SECRETARIA DE SALUD, BIENESTAR Y PRESTACIONES SOCIALES DEL MAGISTERIO</a:t>
            </a:r>
            <a:endParaRPr lang="es-CO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92D999-63AE-60ED-8D4C-5157FDFC2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200" y="3602038"/>
            <a:ext cx="9144000" cy="2532062"/>
          </a:xfrm>
        </p:spPr>
        <p:txBody>
          <a:bodyPr>
            <a:normAutofit lnSpcReduction="10000"/>
          </a:bodyPr>
          <a:lstStyle/>
          <a:p>
            <a:r>
              <a:rPr lang="es-MX" sz="4000" i="1" dirty="0"/>
              <a:t>MECANISMOS DE PARTICIPACION Y SEGUIMIENTO DEL SERVICIO MEDICO ASISTENCIAL</a:t>
            </a:r>
          </a:p>
          <a:p>
            <a:pPr algn="l"/>
            <a:r>
              <a:rPr lang="es-MX" dirty="0"/>
              <a:t>Francisco Montenegro Narváez                     			Mónica Thome Ponce</a:t>
            </a:r>
          </a:p>
          <a:p>
            <a:pPr algn="l"/>
            <a:r>
              <a:rPr lang="es-CO" dirty="0"/>
              <a:t>Celular: 3107515806 								Celular : 3103948367</a:t>
            </a:r>
          </a:p>
        </p:txBody>
      </p:sp>
    </p:spTree>
    <p:extLst>
      <p:ext uri="{BB962C8B-B14F-4D97-AF65-F5344CB8AC3E}">
        <p14:creationId xmlns:p14="http://schemas.microsoft.com/office/powerpoint/2010/main" val="14628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0D069-A636-325E-0AED-422325415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FUNCIONES DEL VEEDOR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483A98-9B3D-94EE-A4B6-692181CFF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4" y="1716089"/>
            <a:ext cx="10104966" cy="3973511"/>
          </a:xfrm>
        </p:spPr>
        <p:txBody>
          <a:bodyPr>
            <a:noAutofit/>
          </a:bodyPr>
          <a:lstStyle/>
          <a:p>
            <a:r>
              <a:rPr lang="es-MX" sz="2400" dirty="0"/>
              <a:t>Participar en los procesos de deliberación y planeación </a:t>
            </a:r>
          </a:p>
          <a:p>
            <a:r>
              <a:rPr lang="es-MX" sz="2400" dirty="0"/>
              <a:t>Monitoreo y seguimiento de afiliados y beneficiarios afectados</a:t>
            </a:r>
          </a:p>
          <a:p>
            <a:r>
              <a:rPr lang="es-MX" sz="2400" dirty="0"/>
              <a:t>Vigilar los procesos de contratación</a:t>
            </a:r>
          </a:p>
          <a:p>
            <a:r>
              <a:rPr lang="es-MX" sz="2400" dirty="0"/>
              <a:t>Fiscalizar la ejecución en la prestación de los servicios médicos asistenciales</a:t>
            </a:r>
          </a:p>
          <a:p>
            <a:r>
              <a:rPr lang="es-MX" sz="2400" dirty="0"/>
              <a:t>Recibir peticiones, quejas, reclamos y sugerencias (Físicas o virtuales)</a:t>
            </a:r>
          </a:p>
          <a:p>
            <a:r>
              <a:rPr lang="es-CO" sz="2400" dirty="0"/>
              <a:t>Acompañamiento en los procesos de solicitudes de prestaciones sociales.</a:t>
            </a:r>
          </a:p>
        </p:txBody>
      </p:sp>
    </p:spTree>
    <p:extLst>
      <p:ext uri="{BB962C8B-B14F-4D97-AF65-F5344CB8AC3E}">
        <p14:creationId xmlns:p14="http://schemas.microsoft.com/office/powerpoint/2010/main" val="59360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F8DC87-CD3A-3FE4-255F-5B7E401FB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711200"/>
            <a:ext cx="10934700" cy="5435600"/>
          </a:xfrm>
        </p:spPr>
        <p:txBody>
          <a:bodyPr>
            <a:noAutofit/>
          </a:bodyPr>
          <a:lstStyle/>
          <a:p>
            <a:pPr algn="just"/>
            <a:r>
              <a:rPr lang="es-MX" sz="3600" dirty="0"/>
              <a:t>La Ley 91 de 1989 creo el Fondo Nacional de Prestaciones Sociales del Magisterio, como una cuenta especial de la Nación, sin personería jurídica y con independencia patrimonial contable y estadística</a:t>
            </a:r>
          </a:p>
          <a:p>
            <a:pPr algn="just"/>
            <a:r>
              <a:rPr lang="es-MX" sz="3600" dirty="0"/>
              <a:t>En el articulo 279 de la ley 100 de 1993 dispuso que se mantuviera el régimen especial de seguridad social de los Docentes afiliados al FOMAG.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148143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CC43B-EFC4-141F-60D8-595F7F66B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/>
              <a:t>EL CONSEJO DIRECTIVO DEL FOMAG</a:t>
            </a:r>
            <a:endParaRPr lang="es-CO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9BD4EA-8C75-04FC-191D-602FAB2BC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1600200"/>
            <a:ext cx="10515600" cy="4892675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El articulo 7 de la ley 91 </a:t>
            </a:r>
            <a:r>
              <a:rPr lang="es-MX" sz="2800"/>
              <a:t>de 1989 </a:t>
            </a:r>
            <a:r>
              <a:rPr lang="es-MX" sz="2800" dirty="0"/>
              <a:t>establece:</a:t>
            </a:r>
          </a:p>
          <a:p>
            <a:pPr marL="400050" lvl="1" indent="0" algn="just">
              <a:buNone/>
            </a:pPr>
            <a:r>
              <a:rPr lang="es-MX" sz="2600" dirty="0"/>
              <a:t>Analizar y recomendar las entidades con las cuales celebrara los contratos, para el funcionamiento del Fondo, y velar por el cumplimiento y correcto desarrollo de los objetivos del FOMAG.</a:t>
            </a:r>
          </a:p>
          <a:p>
            <a:pPr marL="400050" lvl="1" indent="0" algn="just">
              <a:buNone/>
            </a:pPr>
            <a:endParaRPr lang="es-MX" sz="2600" dirty="0"/>
          </a:p>
          <a:p>
            <a:pPr algn="just"/>
            <a:r>
              <a:rPr lang="es-MX" sz="2800" dirty="0"/>
              <a:t>El articulo 83 de la ley 1474 de 2011, y  el decreto 441 del 2022 define la función administrativa, la gestión fiscal, se requiere contratar una interventoría de seguimiento técnico, administrativo, financiero, contable y jurídico, para garantizar la calidad, donde se prestan los servicios de salud.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96277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DB675-937C-3F15-1BB6-A8088C378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282177"/>
            <a:ext cx="8596668" cy="1320800"/>
          </a:xfrm>
        </p:spPr>
        <p:txBody>
          <a:bodyPr/>
          <a:lstStyle/>
          <a:p>
            <a:pPr algn="ctr"/>
            <a:r>
              <a:rPr lang="es-MX" dirty="0"/>
              <a:t>COMITÉ REGIONAL DE PRESTACIONES SOCIALES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4F92BF-4E6B-7DF9-F167-B4334254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4160046"/>
            <a:ext cx="10947400" cy="241577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Objetivos:</a:t>
            </a:r>
          </a:p>
          <a:p>
            <a:pPr marL="0" indent="0" algn="just">
              <a:buNone/>
            </a:pPr>
            <a:r>
              <a:rPr lang="es-MX" sz="2800" dirty="0"/>
              <a:t>Tiene por objeto hacer seguimiento continuo a la prestación del servicio de salud</a:t>
            </a:r>
          </a:p>
          <a:p>
            <a:pPr marL="0" indent="0" algn="just">
              <a:buNone/>
            </a:pPr>
            <a:r>
              <a:rPr lang="es-MX" sz="2800" dirty="0"/>
              <a:t>Reconocimiento y pago de prestaciones económicas de los docentes afiliados a este fondo</a:t>
            </a:r>
          </a:p>
          <a:p>
            <a:pPr marL="0" indent="0" algn="just">
              <a:buNone/>
            </a:pPr>
            <a:endParaRPr lang="es-CO" sz="28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C70EEF7-1852-BCD7-1AB9-9D858A8E2F96}"/>
              </a:ext>
            </a:extLst>
          </p:cNvPr>
          <p:cNvSpPr txBox="1">
            <a:spLocks/>
          </p:cNvSpPr>
          <p:nvPr/>
        </p:nvSpPr>
        <p:spPr>
          <a:xfrm>
            <a:off x="431800" y="1746250"/>
            <a:ext cx="9889066" cy="218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just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0050" lvl="1" indent="0" algn="just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s-MX" dirty="0"/>
              <a:t>Precedido por el Secretario de Educación y conformado por:</a:t>
            </a:r>
          </a:p>
          <a:p>
            <a:pPr marL="0" indent="0">
              <a:buNone/>
            </a:pPr>
            <a:r>
              <a:rPr lang="es-MX" dirty="0"/>
              <a:t>Un Representante de los rectores</a:t>
            </a:r>
          </a:p>
          <a:p>
            <a:pPr marL="0" indent="0">
              <a:buNone/>
            </a:pPr>
            <a:r>
              <a:rPr lang="es-MX" dirty="0"/>
              <a:t>Un Representante del sindicato mayoritario</a:t>
            </a:r>
          </a:p>
          <a:p>
            <a:pPr marL="0" indent="0">
              <a:buNone/>
            </a:pPr>
            <a:r>
              <a:rPr lang="es-MX" dirty="0"/>
              <a:t>Un Líder de talento humano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419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3B721-1105-80CB-6A72-48DB298C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2600" y="212725"/>
            <a:ext cx="10515600" cy="1082675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>ARTICULO 6TO DE LA LEY ESTATUTARIA </a:t>
            </a:r>
            <a:br>
              <a:rPr lang="es-MX" sz="3200" b="1" dirty="0"/>
            </a:br>
            <a:r>
              <a:rPr lang="es-MX" sz="3200" b="1" dirty="0"/>
              <a:t>PREVÉ COMO PRINCIPIOS EN LA ATENCIÓN:</a:t>
            </a:r>
            <a:endParaRPr lang="es-CO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63ECF-DE23-1AEC-0073-0DB229BD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" y="1536700"/>
            <a:ext cx="10718800" cy="56642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MX" sz="3300" dirty="0">
                <a:solidFill>
                  <a:schemeClr val="accent2">
                    <a:lumMod val="75000"/>
                  </a:schemeClr>
                </a:solidFill>
              </a:rPr>
              <a:t>LA INTEGRALIDAD</a:t>
            </a:r>
            <a:r>
              <a:rPr lang="es-MX" sz="3300" dirty="0"/>
              <a:t>: </a:t>
            </a:r>
            <a:r>
              <a:rPr lang="es-MX" sz="2800" dirty="0"/>
              <a:t>Mantiene todas las partes unificadas de manera eficiente y eficaz en la prestación del servicio medico.</a:t>
            </a:r>
          </a:p>
          <a:p>
            <a:r>
              <a:rPr lang="es-MX" sz="3400" dirty="0">
                <a:solidFill>
                  <a:schemeClr val="accent2">
                    <a:lumMod val="75000"/>
                  </a:schemeClr>
                </a:solidFill>
              </a:rPr>
              <a:t>LA EQUIDAD</a:t>
            </a:r>
            <a:r>
              <a:rPr lang="es-MX" sz="3300" dirty="0"/>
              <a:t>: </a:t>
            </a:r>
            <a:r>
              <a:rPr lang="es-MX" sz="2800" dirty="0"/>
              <a:t>Hace referencia a la igualdad de oportunidades para acceder al servicio medico.</a:t>
            </a:r>
          </a:p>
          <a:p>
            <a:r>
              <a:rPr lang="es-MX" sz="3400" dirty="0">
                <a:solidFill>
                  <a:schemeClr val="accent2">
                    <a:lumMod val="75000"/>
                  </a:schemeClr>
                </a:solidFill>
              </a:rPr>
              <a:t>LA CONTINUIDAD</a:t>
            </a:r>
            <a:r>
              <a:rPr lang="es-MX" sz="3300" dirty="0"/>
              <a:t>: </a:t>
            </a:r>
            <a:r>
              <a:rPr lang="es-MX" sz="2800" dirty="0"/>
              <a:t>Secuencia lógica y racional  de procedimientos sin interrupciones de los procesos médicos asistenciales.</a:t>
            </a:r>
          </a:p>
          <a:p>
            <a:r>
              <a:rPr lang="es-MX" sz="3400" dirty="0">
                <a:solidFill>
                  <a:schemeClr val="accent2">
                    <a:lumMod val="75000"/>
                  </a:schemeClr>
                </a:solidFill>
              </a:rPr>
              <a:t>LA OPORTUNIDAD</a:t>
            </a:r>
            <a:r>
              <a:rPr lang="es-MX" sz="3300" dirty="0"/>
              <a:t>: </a:t>
            </a:r>
            <a:r>
              <a:rPr lang="es-MX" sz="2800" dirty="0"/>
              <a:t>Obtener los servicios médicos sin retrasos que pongan en riesgo la vida de un paciente.</a:t>
            </a:r>
          </a:p>
          <a:p>
            <a:r>
              <a:rPr lang="es-MX" sz="3400" dirty="0">
                <a:solidFill>
                  <a:schemeClr val="accent2">
                    <a:lumMod val="75000"/>
                  </a:schemeClr>
                </a:solidFill>
              </a:rPr>
              <a:t>LA PROGRESIVIDAD</a:t>
            </a:r>
            <a:r>
              <a:rPr lang="es-MX" sz="2800" dirty="0"/>
              <a:t>: Ampliación gradual de la capacidad instalada y reducción de barreras geográficas, administrativas, culturales, económicas y tecnológicas que impidan el derecho a la salud de los Docentes y sus Familias.</a:t>
            </a:r>
          </a:p>
          <a:p>
            <a:endParaRPr lang="es-MX" sz="3200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544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E8B56-945C-EF8F-E2D6-7D246175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LEY ESTATUTARIA ARTICULO 12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3DCF36-D4E6-1C4A-2465-677C8DEA4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930400"/>
            <a:ext cx="10515600" cy="3949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3600" dirty="0"/>
              <a:t>Establece el derecho a participar en las instancias de deliberación, veeduría y seguimiento del sistema del servicio de salud.</a:t>
            </a:r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dirty="0"/>
              <a:t>La veeduría como mecanismo democrático de representación que le permite a los ciudadanos y organizaciones sindicales a ejercer vigilancia en la prestación del servicio medico asistencial.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855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1E1F6-3E89-D9E9-4DB9-F54F3ECE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69109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s-MX" sz="4000" dirty="0"/>
              <a:t>MECANISMOS DE PARTICIPACIÓN CIUDADANA</a:t>
            </a:r>
            <a:endParaRPr lang="es-CO" sz="40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EDA943C-3577-2029-AEA1-9E418AD68366}"/>
              </a:ext>
            </a:extLst>
          </p:cNvPr>
          <p:cNvSpPr/>
          <p:nvPr/>
        </p:nvSpPr>
        <p:spPr>
          <a:xfrm>
            <a:off x="1387475" y="4706941"/>
            <a:ext cx="2577304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ACCION DE CUMPLIMIENTO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BE066B7-5C46-5C61-10BD-596467EF9F0E}"/>
              </a:ext>
            </a:extLst>
          </p:cNvPr>
          <p:cNvSpPr/>
          <p:nvPr/>
        </p:nvSpPr>
        <p:spPr>
          <a:xfrm>
            <a:off x="6902452" y="4706940"/>
            <a:ext cx="2266948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ACCION DE GRUPO</a:t>
            </a:r>
            <a:endParaRPr lang="es-CO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8D574FF-B6FF-E680-C4F8-E6E39744C881}"/>
              </a:ext>
            </a:extLst>
          </p:cNvPr>
          <p:cNvSpPr/>
          <p:nvPr/>
        </p:nvSpPr>
        <p:spPr>
          <a:xfrm>
            <a:off x="4178300" y="2241545"/>
            <a:ext cx="2266948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RECLAMOS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BFD6CFF6-73B8-A9AE-B82B-1F1479BCAAE4}"/>
              </a:ext>
            </a:extLst>
          </p:cNvPr>
          <p:cNvSpPr/>
          <p:nvPr/>
        </p:nvSpPr>
        <p:spPr>
          <a:xfrm>
            <a:off x="4235450" y="4706941"/>
            <a:ext cx="2266948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ACCION POPULAR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FA67A4D5-C08F-046A-C3CD-FFEF02D30E64}"/>
              </a:ext>
            </a:extLst>
          </p:cNvPr>
          <p:cNvSpPr/>
          <p:nvPr/>
        </p:nvSpPr>
        <p:spPr>
          <a:xfrm>
            <a:off x="6880227" y="3458366"/>
            <a:ext cx="2266948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ACCION DE TUTELA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6C920218-B8AF-2931-2AAF-BB9F377AD914}"/>
              </a:ext>
            </a:extLst>
          </p:cNvPr>
          <p:cNvSpPr/>
          <p:nvPr/>
        </p:nvSpPr>
        <p:spPr>
          <a:xfrm>
            <a:off x="6756402" y="2180430"/>
            <a:ext cx="2422126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SUGERENCIAS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6309D23A-C140-9076-597F-98ED56C45B7B}"/>
              </a:ext>
            </a:extLst>
          </p:cNvPr>
          <p:cNvSpPr/>
          <p:nvPr/>
        </p:nvSpPr>
        <p:spPr>
          <a:xfrm>
            <a:off x="4235450" y="3479800"/>
            <a:ext cx="2266948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DERECHOS DE PETICION</a:t>
            </a:r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92DE90B7-5A04-72B6-2D05-47ACB6919B2B}"/>
              </a:ext>
            </a:extLst>
          </p:cNvPr>
          <p:cNvSpPr/>
          <p:nvPr/>
        </p:nvSpPr>
        <p:spPr>
          <a:xfrm>
            <a:off x="1387474" y="3513935"/>
            <a:ext cx="2749349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FELICITACIONES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8625D63-E505-F69F-3EE4-1936CCFE5D59}"/>
              </a:ext>
            </a:extLst>
          </p:cNvPr>
          <p:cNvSpPr/>
          <p:nvPr/>
        </p:nvSpPr>
        <p:spPr>
          <a:xfrm>
            <a:off x="1549400" y="2180431"/>
            <a:ext cx="2266948" cy="8556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QUEJAS</a:t>
            </a:r>
          </a:p>
        </p:txBody>
      </p:sp>
    </p:spTree>
    <p:extLst>
      <p:ext uri="{BB962C8B-B14F-4D97-AF65-F5344CB8AC3E}">
        <p14:creationId xmlns:p14="http://schemas.microsoft.com/office/powerpoint/2010/main" val="329176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7D47D-6454-BAC6-D90E-470C0F4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188606" y="2847853"/>
            <a:ext cx="5369125" cy="129901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MX" sz="4000" dirty="0"/>
              <a:t>ORGANISMOS DE CONTROL</a:t>
            </a:r>
            <a:endParaRPr lang="es-CO" sz="4000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2A06768-1936-DFE4-003B-49DAD50D879C}"/>
              </a:ext>
            </a:extLst>
          </p:cNvPr>
          <p:cNvSpPr/>
          <p:nvPr/>
        </p:nvSpPr>
        <p:spPr>
          <a:xfrm>
            <a:off x="2507413" y="844078"/>
            <a:ext cx="5762182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Superintendencia de salud (</a:t>
            </a:r>
            <a:r>
              <a:rPr lang="es-MX" dirty="0" err="1"/>
              <a:t>SuperSalud</a:t>
            </a:r>
            <a:r>
              <a:rPr lang="es-MX" dirty="0"/>
              <a:t>)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E922479-D855-7E8F-906B-CB60FE817DDD}"/>
              </a:ext>
            </a:extLst>
          </p:cNvPr>
          <p:cNvSpPr/>
          <p:nvPr/>
        </p:nvSpPr>
        <p:spPr>
          <a:xfrm>
            <a:off x="2812213" y="1364491"/>
            <a:ext cx="6230755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Instituto nacional de vigilancia de medicamentos (INVIMA)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0FCADBB-D25C-0C56-D79C-04892259078C}"/>
              </a:ext>
            </a:extLst>
          </p:cNvPr>
          <p:cNvSpPr/>
          <p:nvPr/>
        </p:nvSpPr>
        <p:spPr>
          <a:xfrm>
            <a:off x="3142412" y="4372289"/>
            <a:ext cx="6180139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Tribunal de ética medica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86D0657-5388-B9E0-6E68-0C117D01DCA8}"/>
              </a:ext>
            </a:extLst>
          </p:cNvPr>
          <p:cNvSpPr/>
          <p:nvPr/>
        </p:nvSpPr>
        <p:spPr>
          <a:xfrm>
            <a:off x="3142413" y="2341074"/>
            <a:ext cx="6180138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Entidades Territoriales (Secretaria de educación)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A08AC68-B0ED-EC68-5772-E31D9D87C179}"/>
              </a:ext>
            </a:extLst>
          </p:cNvPr>
          <p:cNvSpPr/>
          <p:nvPr/>
        </p:nvSpPr>
        <p:spPr>
          <a:xfrm>
            <a:off x="3028113" y="1826508"/>
            <a:ext cx="6294438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Instituto nacional de salud (INS)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7AF19B4-BDB3-1B0A-950A-F1C59E49ECCE}"/>
              </a:ext>
            </a:extLst>
          </p:cNvPr>
          <p:cNvSpPr/>
          <p:nvPr/>
        </p:nvSpPr>
        <p:spPr>
          <a:xfrm>
            <a:off x="3282113" y="2829857"/>
            <a:ext cx="6205538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Instituto departamental de salud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9868B55-56CF-3F2D-F82C-0439EE40BD81}"/>
              </a:ext>
            </a:extLst>
          </p:cNvPr>
          <p:cNvSpPr/>
          <p:nvPr/>
        </p:nvSpPr>
        <p:spPr>
          <a:xfrm>
            <a:off x="2507413" y="5826325"/>
            <a:ext cx="5762182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Ministerio de Educación</a:t>
            </a:r>
            <a:endParaRPr lang="es-MX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4FBA9AA-0761-5206-A6A4-685D94A98CD0}"/>
              </a:ext>
            </a:extLst>
          </p:cNvPr>
          <p:cNvSpPr/>
          <p:nvPr/>
        </p:nvSpPr>
        <p:spPr>
          <a:xfrm>
            <a:off x="3028113" y="4861072"/>
            <a:ext cx="6135774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Procuraduría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4885731B-B798-676D-ACD0-E6EBE521B68F}"/>
              </a:ext>
            </a:extLst>
          </p:cNvPr>
          <p:cNvSpPr/>
          <p:nvPr/>
        </p:nvSpPr>
        <p:spPr>
          <a:xfrm>
            <a:off x="2812213" y="5368830"/>
            <a:ext cx="6230755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/>
              <a:t>Ministerio de Salud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2FA2364C-E913-1E7B-9D8C-556379CEB24B}"/>
              </a:ext>
            </a:extLst>
          </p:cNvPr>
          <p:cNvSpPr/>
          <p:nvPr/>
        </p:nvSpPr>
        <p:spPr>
          <a:xfrm>
            <a:off x="3498013" y="3334217"/>
            <a:ext cx="6180138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Defensoría del pueblo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A0B9D18F-EFD1-5425-B347-E1246653C147}"/>
              </a:ext>
            </a:extLst>
          </p:cNvPr>
          <p:cNvSpPr/>
          <p:nvPr/>
        </p:nvSpPr>
        <p:spPr>
          <a:xfrm>
            <a:off x="3307513" y="3841913"/>
            <a:ext cx="6180138" cy="355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Contraloría general de la republica</a:t>
            </a:r>
            <a:endParaRPr lang="es-CO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8BB77E7-4903-6684-E439-14541F8D026A}"/>
              </a:ext>
            </a:extLst>
          </p:cNvPr>
          <p:cNvSpPr/>
          <p:nvPr/>
        </p:nvSpPr>
        <p:spPr>
          <a:xfrm>
            <a:off x="456363" y="485392"/>
            <a:ext cx="9474200" cy="5963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195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40696-3AE1-0D3A-B297-F3EB41008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66" y="442119"/>
            <a:ext cx="8596668" cy="10652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ORGANIGRAMA DE VEEDURÍA DEPARTAMENTAL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8515DE-2954-6C34-7E5D-5E6FACCBD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733945"/>
            <a:ext cx="10312400" cy="23681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s-MX" sz="3800" dirty="0"/>
              <a:t>Red de veedores departamentales (</a:t>
            </a:r>
            <a:r>
              <a:rPr lang="es-CO" sz="3800" dirty="0"/>
              <a:t>Uno por municipio)</a:t>
            </a:r>
          </a:p>
          <a:p>
            <a:pPr marL="0" indent="0">
              <a:buNone/>
            </a:pPr>
            <a:r>
              <a:rPr lang="es-CO" sz="3800" dirty="0"/>
              <a:t>Cada uno de ellos deben conformar su equipo de veeduría municipal</a:t>
            </a:r>
          </a:p>
          <a:p>
            <a:pPr marL="0" indent="0">
              <a:buNone/>
            </a:pPr>
            <a:r>
              <a:rPr lang="es-CO" sz="3800" dirty="0"/>
              <a:t>Buzón de sugerencias (PQR Físico) IPS </a:t>
            </a:r>
            <a:r>
              <a:rPr lang="es-CO" sz="3800" dirty="0" err="1"/>
              <a:t>Proisalud</a:t>
            </a:r>
            <a:r>
              <a:rPr lang="es-CO" sz="3800" dirty="0"/>
              <a:t> y sedes municipales</a:t>
            </a:r>
          </a:p>
          <a:p>
            <a:pPr marL="0" indent="0">
              <a:buNone/>
            </a:pPr>
            <a:r>
              <a:rPr lang="es-CO" sz="3800" dirty="0"/>
              <a:t>Buzón de sugerencias (PQR Virtual) Sitio Web con Reportes de indicadores</a:t>
            </a:r>
          </a:p>
          <a:p>
            <a:pPr marL="0" indent="0">
              <a:buNone/>
            </a:pPr>
            <a:r>
              <a:rPr lang="es-CO" sz="3800" dirty="0"/>
              <a:t>Email: </a:t>
            </a:r>
            <a:r>
              <a:rPr lang="es-CO" sz="3800" u="sng" dirty="0"/>
              <a:t>saludyprestacionesimana@gmail.com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FA1CA734-5991-8E0C-3DDD-59937E3FB38F}"/>
              </a:ext>
            </a:extLst>
          </p:cNvPr>
          <p:cNvSpPr txBox="1">
            <a:spLocks/>
          </p:cNvSpPr>
          <p:nvPr/>
        </p:nvSpPr>
        <p:spPr>
          <a:xfrm>
            <a:off x="635000" y="4854177"/>
            <a:ext cx="10223500" cy="18641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Red de veedores por instituciones educativas y sedes</a:t>
            </a:r>
            <a:endParaRPr lang="es-C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CO" dirty="0"/>
              <a:t>Apoyan la veeduría municipal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dirty="0"/>
              <a:t>Encuesta de satisfacción en la prestación de servicio de salud (trimestral)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O" dirty="0"/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6E18070A-F3E2-EE71-3441-A8CEBC6523AC}"/>
              </a:ext>
            </a:extLst>
          </p:cNvPr>
          <p:cNvSpPr/>
          <p:nvPr/>
        </p:nvSpPr>
        <p:spPr>
          <a:xfrm>
            <a:off x="5143500" y="4169964"/>
            <a:ext cx="596900" cy="684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6311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</TotalTime>
  <Words>653</Words>
  <Application>Microsoft Office PowerPoint</Application>
  <PresentationFormat>Panorámica</PresentationFormat>
  <Paragraphs>79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</vt:lpstr>
      <vt:lpstr>SECRETARIA DE SALUD, BIENESTAR Y PRESTACIONES SOCIALES DEL MAGISTERIO</vt:lpstr>
      <vt:lpstr>Presentación de PowerPoint</vt:lpstr>
      <vt:lpstr>EL CONSEJO DIRECTIVO DEL FOMAG</vt:lpstr>
      <vt:lpstr>COMITÉ REGIONAL DE PRESTACIONES SOCIALES</vt:lpstr>
      <vt:lpstr>ARTICULO 6TO DE LA LEY ESTATUTARIA  PREVÉ COMO PRINCIPIOS EN LA ATENCIÓN:</vt:lpstr>
      <vt:lpstr>LEY ESTATUTARIA ARTICULO 12</vt:lpstr>
      <vt:lpstr>MECANISMOS DE PARTICIPACIÓN CIUDADANA</vt:lpstr>
      <vt:lpstr>ORGANISMOS DE CONTROL</vt:lpstr>
      <vt:lpstr>ORGANIGRAMA DE VEEDURÍA DEPARTAMENTAL</vt:lpstr>
      <vt:lpstr>FUNCIONES DEL VEEDOR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QZA</dc:creator>
  <cp:lastModifiedBy>QZA</cp:lastModifiedBy>
  <cp:revision>32</cp:revision>
  <dcterms:created xsi:type="dcterms:W3CDTF">2023-03-30T13:02:31Z</dcterms:created>
  <dcterms:modified xsi:type="dcterms:W3CDTF">2023-03-31T11:55:02Z</dcterms:modified>
</cp:coreProperties>
</file>